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8" r:id="rId5"/>
    <p:sldId id="273" r:id="rId6"/>
    <p:sldId id="260" r:id="rId7"/>
    <p:sldId id="269" r:id="rId8"/>
    <p:sldId id="266" r:id="rId9"/>
    <p:sldId id="261" r:id="rId10"/>
    <p:sldId id="270" r:id="rId11"/>
    <p:sldId id="267" r:id="rId12"/>
    <p:sldId id="262" r:id="rId13"/>
    <p:sldId id="271" r:id="rId14"/>
    <p:sldId id="274" r:id="rId15"/>
    <p:sldId id="272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betz\Downloads\&#1079;&#1072;&#1075;&#1072;&#1083;&#1100;&#1085;&#1110;%20&#1089;&#1090;&#1072;&#1074;&#1082;&#1080;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betz\Downloads\&#1079;&#1072;&#1075;&#1072;&#1083;&#1100;&#1085;&#1110;%20&#1089;&#1090;&#1072;&#1074;&#1082;&#1080;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betz\Downloads\&#1079;&#1072;&#1075;&#1072;&#1083;&#1100;&#1085;&#1110;%20&#1089;&#1090;&#1072;&#1074;&#1082;&#1080;%20(2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betz\Documents\QA%20&#1074;&#1110;&#1076;&#1076;&#1110;&#1083;\&#1053;&#1072;&#1074;&#1095;&#1072;&#1083;&#1100;&#1085;&#1086;-&#1084;&#1077;&#1090;&#1086;&#1076;&#1080;&#1095;&#1085;&#1072;%20&#1088;&#1086;&#1073;&#1086;&#1090;&#1072;\&#1042;&#1110;&#1076;&#1076;&#1110;&#1083;&#1080;\&#1053;&#1072;&#1074;&#1095;&#1072;&#1083;&#1100;&#1085;&#1080;&#1081;%20&#1074;&#1110;&#1076;&#1076;&#1110;&#1083;\&#1079;&#1072;&#1075;&#1072;&#1083;&#1100;&#1085;&#1110;%20&#1089;&#1090;&#1072;&#1074;&#1082;&#1080;%202020-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betz\Documents\QA%20&#1074;&#1110;&#1076;&#1076;&#1110;&#1083;\&#1053;&#1072;&#1074;&#1095;&#1072;&#1083;&#1100;&#1085;&#1086;-&#1084;&#1077;&#1090;&#1086;&#1076;&#1080;&#1095;&#1085;&#1072;%20&#1088;&#1086;&#1073;&#1086;&#1090;&#1072;\&#1042;&#1110;&#1076;&#1076;&#1110;&#1083;&#1080;\&#1053;&#1072;&#1074;&#1095;&#1072;&#1083;&#1100;&#1085;&#1080;&#1081;%20&#1074;&#1110;&#1076;&#1076;&#1110;&#1083;\&#1079;&#1072;&#1075;&#1072;&#1083;&#1100;&#1085;&#1110;%20&#1089;&#1090;&#1072;&#1074;&#1082;&#1080;%202020-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betz\Downloads\&#1079;&#1072;&#1075;&#1072;&#1083;&#1100;&#1085;&#1110;%20&#1089;&#1090;&#1072;&#1074;&#1082;&#1080;%20(2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betz\Downloads\&#1079;&#1072;&#1075;&#1072;&#1083;&#1100;&#1085;&#1110;%20&#1089;&#1090;&#1072;&#1074;&#1082;&#1080;%20(2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betz\Documents\QA%20&#1074;&#1110;&#1076;&#1076;&#1110;&#1083;\&#1053;&#1072;&#1074;&#1095;&#1072;&#1083;&#1100;&#1085;&#1086;-&#1084;&#1077;&#1090;&#1086;&#1076;&#1080;&#1095;&#1085;&#1072;%20&#1088;&#1086;&#1073;&#1086;&#1090;&#1072;\&#1042;&#1110;&#1076;&#1076;&#1110;&#1083;&#1080;\&#1053;&#1072;&#1074;&#1095;&#1072;&#1083;&#1100;&#1085;&#1080;&#1081;%20&#1074;&#1110;&#1076;&#1076;&#1110;&#1083;\&#1079;&#1072;&#1075;&#1072;&#1083;&#1100;&#1085;&#1110;%20&#1089;&#1090;&#1072;&#1074;&#1082;&#1080;%202020-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betz\Documents\QA%20&#1074;&#1110;&#1076;&#1076;&#1110;&#1083;\&#1053;&#1072;&#1074;&#1095;&#1072;&#1083;&#1100;&#1085;&#1086;-&#1084;&#1077;&#1090;&#1086;&#1076;&#1080;&#1095;&#1085;&#1072;%20&#1088;&#1086;&#1073;&#1086;&#1090;&#1072;\&#1042;&#1110;&#1076;&#1076;&#1110;&#1083;&#1080;\&#1053;&#1072;&#1074;&#1095;&#1072;&#1083;&#1100;&#1085;&#1080;&#1081;%20&#1074;&#1110;&#1076;&#1076;&#1110;&#1083;\&#1079;&#1072;&#1075;&#1072;&#1083;&#1100;&#1085;&#1110;%20&#1089;&#1090;&#1072;&#1074;&#1082;&#1080;%202020-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'[загальні ставки (2).xlsx]аналіз'!$H$2</c:f>
              <c:strCache>
                <c:ptCount val="1"/>
                <c:pt idx="0">
                  <c:v>Разом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'[загальні ставки (2).xlsx]аналіз'!$B$3:$B$13</c:f>
              <c:strCache>
                <c:ptCount val="11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  <c:pt idx="10">
                  <c:v>К.Ф.</c:v>
                </c:pt>
              </c:strCache>
            </c:strRef>
          </c:cat>
          <c:val>
            <c:numRef>
              <c:f>'[загальні ставки (2).xlsx]аналіз'!$H$3:$H$13</c:f>
              <c:numCache>
                <c:formatCode>General</c:formatCode>
                <c:ptCount val="11"/>
                <c:pt idx="0">
                  <c:v>66.3</c:v>
                </c:pt>
                <c:pt idx="1">
                  <c:v>53.59</c:v>
                </c:pt>
                <c:pt idx="2">
                  <c:v>34.5</c:v>
                </c:pt>
                <c:pt idx="3">
                  <c:v>29.431000000000001</c:v>
                </c:pt>
                <c:pt idx="4">
                  <c:v>27.34</c:v>
                </c:pt>
                <c:pt idx="5">
                  <c:v>31.3</c:v>
                </c:pt>
                <c:pt idx="6">
                  <c:v>26.39</c:v>
                </c:pt>
                <c:pt idx="7">
                  <c:v>20.47</c:v>
                </c:pt>
                <c:pt idx="8">
                  <c:v>19.739999999999998</c:v>
                </c:pt>
                <c:pt idx="9">
                  <c:v>15.81</c:v>
                </c:pt>
                <c:pt idx="10">
                  <c:v>4.59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EE-4FAB-8371-D135F6796E33}"/>
            </c:ext>
          </c:extLst>
        </c:ser>
        <c:ser>
          <c:idx val="1"/>
          <c:order val="1"/>
          <c:tx>
            <c:strRef>
              <c:f>'[загальні ставки (2).xlsx]аналіз'!$K$2</c:f>
              <c:strCache>
                <c:ptCount val="1"/>
                <c:pt idx="0">
                  <c:v>Розмір ставки на 1 НПП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'[загальні ставки (2).xlsx]аналіз'!$B$3:$B$13</c:f>
              <c:strCache>
                <c:ptCount val="11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  <c:pt idx="10">
                  <c:v>К.Ф.</c:v>
                </c:pt>
              </c:strCache>
            </c:strRef>
          </c:cat>
          <c:val>
            <c:numRef>
              <c:f>'[загальні ставки (2).xlsx]аналіз'!$K$3:$K$13</c:f>
              <c:numCache>
                <c:formatCode>0.00</c:formatCode>
                <c:ptCount val="11"/>
                <c:pt idx="0">
                  <c:v>1.0868852459016394</c:v>
                </c:pt>
                <c:pt idx="1">
                  <c:v>0.90830508474576277</c:v>
                </c:pt>
                <c:pt idx="2">
                  <c:v>0.84146341463414631</c:v>
                </c:pt>
                <c:pt idx="3">
                  <c:v>0.68444186046511635</c:v>
                </c:pt>
                <c:pt idx="4">
                  <c:v>0.66682926829268296</c:v>
                </c:pt>
                <c:pt idx="5">
                  <c:v>0.69555555555555559</c:v>
                </c:pt>
                <c:pt idx="6">
                  <c:v>0.59977272727272724</c:v>
                </c:pt>
                <c:pt idx="7">
                  <c:v>0.68233333333333335</c:v>
                </c:pt>
                <c:pt idx="8">
                  <c:v>0.58058823529411763</c:v>
                </c:pt>
                <c:pt idx="9">
                  <c:v>0.75285714285714289</c:v>
                </c:pt>
                <c:pt idx="10">
                  <c:v>0.57374999999999998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EE-4FAB-8371-D135F6796E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2806432"/>
        <c:axId val="182808512"/>
      </c:barChart>
      <c:catAx>
        <c:axId val="182806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82808512"/>
        <c:crosses val="autoZero"/>
        <c:auto val="1"/>
        <c:lblAlgn val="ctr"/>
        <c:lblOffset val="100"/>
        <c:noMultiLvlLbl val="0"/>
      </c:catAx>
      <c:valAx>
        <c:axId val="182808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82806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4.6738221968064049E-2"/>
                  <c:y val="0.22405193886283339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</c:trendlineLbl>
          </c:trendline>
          <c:xVal>
            <c:numRef>
              <c:f>'[загальні ставки (2).xlsx]аналіз'!$H$3:$H$13</c:f>
              <c:numCache>
                <c:formatCode>General</c:formatCode>
                <c:ptCount val="11"/>
                <c:pt idx="0">
                  <c:v>66.3</c:v>
                </c:pt>
                <c:pt idx="1">
                  <c:v>53.59</c:v>
                </c:pt>
                <c:pt idx="2">
                  <c:v>34.5</c:v>
                </c:pt>
                <c:pt idx="3">
                  <c:v>29.431000000000001</c:v>
                </c:pt>
                <c:pt idx="4">
                  <c:v>27.34</c:v>
                </c:pt>
                <c:pt idx="5">
                  <c:v>31.3</c:v>
                </c:pt>
                <c:pt idx="6">
                  <c:v>26.39</c:v>
                </c:pt>
                <c:pt idx="7">
                  <c:v>20.47</c:v>
                </c:pt>
                <c:pt idx="8">
                  <c:v>19.739999999999998</c:v>
                </c:pt>
                <c:pt idx="9">
                  <c:v>15.81</c:v>
                </c:pt>
                <c:pt idx="10">
                  <c:v>4.59</c:v>
                </c:pt>
              </c:numCache>
            </c:numRef>
          </c:xVal>
          <c:yVal>
            <c:numRef>
              <c:f>'[загальні ставки (2).xlsx]аналіз'!$L$3:$L$13</c:f>
              <c:numCache>
                <c:formatCode>0.00</c:formatCode>
                <c:ptCount val="11"/>
                <c:pt idx="0">
                  <c:v>1.0868852459016394</c:v>
                </c:pt>
                <c:pt idx="1">
                  <c:v>0.90830508474576277</c:v>
                </c:pt>
                <c:pt idx="2">
                  <c:v>0.84146341463414631</c:v>
                </c:pt>
                <c:pt idx="3">
                  <c:v>0.68444186046511635</c:v>
                </c:pt>
                <c:pt idx="4">
                  <c:v>0.66682926829268296</c:v>
                </c:pt>
                <c:pt idx="5">
                  <c:v>0.69555555555555559</c:v>
                </c:pt>
                <c:pt idx="6">
                  <c:v>0.59977272727272724</c:v>
                </c:pt>
                <c:pt idx="7">
                  <c:v>0.68233333333333335</c:v>
                </c:pt>
                <c:pt idx="8">
                  <c:v>0.58058823529411763</c:v>
                </c:pt>
                <c:pt idx="9">
                  <c:v>0.75285714285714289</c:v>
                </c:pt>
                <c:pt idx="10">
                  <c:v>0.57374999999999998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C28-415C-A4BD-9A045FFA51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624080"/>
        <c:axId val="148624496"/>
      </c:scatterChart>
      <c:valAx>
        <c:axId val="148624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48624496"/>
        <c:crosses val="autoZero"/>
        <c:crossBetween val="midCat"/>
      </c:valAx>
      <c:valAx>
        <c:axId val="148624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486240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'[загальні ставки (2).xlsx]аналіз'!$H$2</c:f>
              <c:strCache>
                <c:ptCount val="1"/>
                <c:pt idx="0">
                  <c:v>Разом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'[загальні ставки (2).xlsx]аналіз'!$B$3:$B$12</c:f>
              <c:strCache>
                <c:ptCount val="10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</c:strCache>
            </c:strRef>
          </c:cat>
          <c:val>
            <c:numRef>
              <c:f>'[загальні ставки (2).xlsx]аналіз'!$H$3:$H$12</c:f>
              <c:numCache>
                <c:formatCode>General</c:formatCode>
                <c:ptCount val="10"/>
                <c:pt idx="0">
                  <c:v>66.3</c:v>
                </c:pt>
                <c:pt idx="1">
                  <c:v>53.59</c:v>
                </c:pt>
                <c:pt idx="2">
                  <c:v>34.5</c:v>
                </c:pt>
                <c:pt idx="3">
                  <c:v>29.431000000000001</c:v>
                </c:pt>
                <c:pt idx="4">
                  <c:v>27.34</c:v>
                </c:pt>
                <c:pt idx="5">
                  <c:v>31.3</c:v>
                </c:pt>
                <c:pt idx="6">
                  <c:v>26.39</c:v>
                </c:pt>
                <c:pt idx="7">
                  <c:v>20.47</c:v>
                </c:pt>
                <c:pt idx="8">
                  <c:v>19.739999999999998</c:v>
                </c:pt>
                <c:pt idx="9">
                  <c:v>15.81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CA-4F7D-8458-199B05F60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9964592"/>
        <c:axId val="199972912"/>
      </c:barChart>
      <c:lineChart>
        <c:grouping val="standard"/>
        <c:varyColors val="0"/>
        <c:ser>
          <c:idx val="1"/>
          <c:order val="1"/>
          <c:tx>
            <c:strRef>
              <c:f>'[загальні ставки (2).xlsx]аналіз'!$J$2</c:f>
              <c:strCache>
                <c:ptCount val="1"/>
                <c:pt idx="0">
                  <c:v>в т.ч. додатково виділені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'[загальні ставки (2).xlsx]аналіз'!$B$3:$B$12</c:f>
              <c:strCache>
                <c:ptCount val="10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</c:strCache>
            </c:strRef>
          </c:cat>
          <c:val>
            <c:numRef>
              <c:f>'[загальні ставки (2).xlsx]аналіз'!$J$3:$J$12</c:f>
              <c:numCache>
                <c:formatCode>0.0%</c:formatCode>
                <c:ptCount val="10"/>
                <c:pt idx="0">
                  <c:v>2.2775263951734542E-2</c:v>
                </c:pt>
                <c:pt idx="1">
                  <c:v>5.9712632953909306E-3</c:v>
                </c:pt>
                <c:pt idx="2">
                  <c:v>2.2028985507246378E-2</c:v>
                </c:pt>
                <c:pt idx="3">
                  <c:v>0.16920933709354083</c:v>
                </c:pt>
                <c:pt idx="4">
                  <c:v>8.778346744696415E-2</c:v>
                </c:pt>
                <c:pt idx="5">
                  <c:v>2.5559105431309907E-2</c:v>
                </c:pt>
                <c:pt idx="6">
                  <c:v>0.16559302766199319</c:v>
                </c:pt>
                <c:pt idx="7">
                  <c:v>1.2212994626282366E-2</c:v>
                </c:pt>
                <c:pt idx="8">
                  <c:v>0.26139817629179335</c:v>
                </c:pt>
                <c:pt idx="9">
                  <c:v>0.1537001897533207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DCA-4F7D-8458-199B05F600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969584"/>
        <c:axId val="199961680"/>
      </c:lineChart>
      <c:catAx>
        <c:axId val="19996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9972912"/>
        <c:crosses val="autoZero"/>
        <c:auto val="1"/>
        <c:lblAlgn val="ctr"/>
        <c:lblOffset val="100"/>
        <c:noMultiLvlLbl val="0"/>
      </c:catAx>
      <c:valAx>
        <c:axId val="199972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9964592"/>
        <c:crosses val="autoZero"/>
        <c:crossBetween val="between"/>
      </c:valAx>
      <c:valAx>
        <c:axId val="199961680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9969584"/>
        <c:crosses val="max"/>
        <c:crossBetween val="between"/>
      </c:valAx>
      <c:catAx>
        <c:axId val="1999695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99616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аналіз!$I$2</c:f>
              <c:strCache>
                <c:ptCount val="1"/>
                <c:pt idx="0">
                  <c:v>Загальні ставки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аналіз!$B$3:$B$12</c:f>
              <c:strCache>
                <c:ptCount val="10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</c:strCache>
            </c:strRef>
          </c:cat>
          <c:val>
            <c:numRef>
              <c:f>аналіз!$I$3:$I$12</c:f>
              <c:numCache>
                <c:formatCode>0.0</c:formatCode>
                <c:ptCount val="10"/>
                <c:pt idx="0">
                  <c:v>66.3</c:v>
                </c:pt>
                <c:pt idx="1">
                  <c:v>53.59</c:v>
                </c:pt>
                <c:pt idx="2">
                  <c:v>34.5</c:v>
                </c:pt>
                <c:pt idx="3">
                  <c:v>29.431000000000001</c:v>
                </c:pt>
                <c:pt idx="4">
                  <c:v>27.34</c:v>
                </c:pt>
                <c:pt idx="5">
                  <c:v>31.3</c:v>
                </c:pt>
                <c:pt idx="6">
                  <c:v>26.39</c:v>
                </c:pt>
                <c:pt idx="7">
                  <c:v>20.47</c:v>
                </c:pt>
                <c:pt idx="8">
                  <c:v>19.739999999999998</c:v>
                </c:pt>
                <c:pt idx="9">
                  <c:v>15.81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30-4FB5-8EB6-8F8AD78738A9}"/>
            </c:ext>
          </c:extLst>
        </c:ser>
        <c:ser>
          <c:idx val="1"/>
          <c:order val="1"/>
          <c:tx>
            <c:strRef>
              <c:f>аналіз!$S$2</c:f>
              <c:strCache>
                <c:ptCount val="1"/>
                <c:pt idx="0">
                  <c:v>Кількість годин на одну повну ставку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аналіз!$B$3:$B$12</c:f>
              <c:strCache>
                <c:ptCount val="10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</c:strCache>
            </c:strRef>
          </c:cat>
          <c:val>
            <c:numRef>
              <c:f>аналіз!$S$3:$S$12</c:f>
              <c:numCache>
                <c:formatCode>0</c:formatCode>
                <c:ptCount val="10"/>
                <c:pt idx="0">
                  <c:v>428.8552036199095</c:v>
                </c:pt>
                <c:pt idx="1">
                  <c:v>437.77290539279716</c:v>
                </c:pt>
                <c:pt idx="2">
                  <c:v>408.04347826086956</c:v>
                </c:pt>
                <c:pt idx="3">
                  <c:v>418.00312595562502</c:v>
                </c:pt>
                <c:pt idx="4">
                  <c:v>527.35003657644472</c:v>
                </c:pt>
                <c:pt idx="5">
                  <c:v>428.84185303514374</c:v>
                </c:pt>
                <c:pt idx="6">
                  <c:v>489.37286851079949</c:v>
                </c:pt>
                <c:pt idx="7">
                  <c:v>462.66487542745483</c:v>
                </c:pt>
                <c:pt idx="8">
                  <c:v>438.08763931104363</c:v>
                </c:pt>
                <c:pt idx="9">
                  <c:v>463.25110689437065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30-4FB5-8EB6-8F8AD78738A9}"/>
            </c:ext>
          </c:extLst>
        </c:ser>
        <c:ser>
          <c:idx val="2"/>
          <c:order val="2"/>
          <c:tx>
            <c:strRef>
              <c:f>аналіз!$T$2</c:f>
              <c:strCache>
                <c:ptCount val="1"/>
                <c:pt idx="0">
                  <c:v>Кількість годин на одну ставку КМУ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аналіз!$B$3:$B$12</c:f>
              <c:strCache>
                <c:ptCount val="10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</c:strCache>
            </c:strRef>
          </c:cat>
          <c:val>
            <c:numRef>
              <c:f>аналіз!$T$3:$T$12</c:f>
              <c:numCache>
                <c:formatCode>0</c:formatCode>
                <c:ptCount val="10"/>
                <c:pt idx="0">
                  <c:v>438.85013119308536</c:v>
                </c:pt>
                <c:pt idx="1">
                  <c:v>440.40266566547774</c:v>
                </c:pt>
                <c:pt idx="2">
                  <c:v>417.23473621813866</c:v>
                </c:pt>
                <c:pt idx="3">
                  <c:v>503.13893092307063</c:v>
                </c:pt>
                <c:pt idx="4">
                  <c:v>578.09743384121884</c:v>
                </c:pt>
                <c:pt idx="5">
                  <c:v>440.09016393442624</c:v>
                </c:pt>
                <c:pt idx="6">
                  <c:v>586.49182561307896</c:v>
                </c:pt>
                <c:pt idx="7">
                  <c:v>468.38526211671615</c:v>
                </c:pt>
                <c:pt idx="8">
                  <c:v>593.13100137174217</c:v>
                </c:pt>
                <c:pt idx="9">
                  <c:v>547.38415545590431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30-4FB5-8EB6-8F8AD78738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2079567"/>
        <c:axId val="472084975"/>
      </c:barChart>
      <c:catAx>
        <c:axId val="4720795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2084975"/>
        <c:crosses val="autoZero"/>
        <c:auto val="1"/>
        <c:lblAlgn val="ctr"/>
        <c:lblOffset val="100"/>
        <c:noMultiLvlLbl val="0"/>
      </c:catAx>
      <c:valAx>
        <c:axId val="472084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20795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2.1053696783397279E-3"/>
                  <c:y val="0.14805873322438468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</c:trendlineLbl>
          </c:trendline>
          <c:xVal>
            <c:numRef>
              <c:f>аналіз!$I$5:$I$12</c:f>
              <c:numCache>
                <c:formatCode>0.0</c:formatCode>
                <c:ptCount val="8"/>
                <c:pt idx="0">
                  <c:v>34.5</c:v>
                </c:pt>
                <c:pt idx="1">
                  <c:v>29.431000000000001</c:v>
                </c:pt>
                <c:pt idx="2">
                  <c:v>27.34</c:v>
                </c:pt>
                <c:pt idx="3">
                  <c:v>31.3</c:v>
                </c:pt>
                <c:pt idx="4">
                  <c:v>26.39</c:v>
                </c:pt>
                <c:pt idx="5">
                  <c:v>20.47</c:v>
                </c:pt>
                <c:pt idx="6">
                  <c:v>19.739999999999998</c:v>
                </c:pt>
                <c:pt idx="7">
                  <c:v>15.81</c:v>
                </c:pt>
              </c:numCache>
            </c:numRef>
          </c:xVal>
          <c:yVal>
            <c:numRef>
              <c:f>аналіз!$S$5:$S$12</c:f>
              <c:numCache>
                <c:formatCode>0</c:formatCode>
                <c:ptCount val="8"/>
                <c:pt idx="0">
                  <c:v>408.04347826086956</c:v>
                </c:pt>
                <c:pt idx="1">
                  <c:v>418.00312595562502</c:v>
                </c:pt>
                <c:pt idx="2">
                  <c:v>527.35003657644472</c:v>
                </c:pt>
                <c:pt idx="3">
                  <c:v>428.84185303514374</c:v>
                </c:pt>
                <c:pt idx="4">
                  <c:v>489.37286851079949</c:v>
                </c:pt>
                <c:pt idx="5">
                  <c:v>462.66487542745483</c:v>
                </c:pt>
                <c:pt idx="6">
                  <c:v>438.08763931104363</c:v>
                </c:pt>
                <c:pt idx="7">
                  <c:v>463.25110689437065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CF8-4F5A-B81A-D5B5B4E21B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2088303"/>
        <c:axId val="472084143"/>
      </c:scatterChart>
      <c:valAx>
        <c:axId val="472088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2084143"/>
        <c:crosses val="autoZero"/>
        <c:crossBetween val="midCat"/>
      </c:valAx>
      <c:valAx>
        <c:axId val="4720841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7208830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'[загальні ставки (2).xlsx]аналіз'!$H$2</c:f>
              <c:strCache>
                <c:ptCount val="1"/>
                <c:pt idx="0">
                  <c:v>Разом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'[загальні ставки (2).xlsx]аналіз'!$B$3:$B$13</c:f>
              <c:strCache>
                <c:ptCount val="11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  <c:pt idx="10">
                  <c:v>К.Ф.</c:v>
                </c:pt>
              </c:strCache>
            </c:strRef>
          </c:cat>
          <c:val>
            <c:numRef>
              <c:f>'[загальні ставки (2).xlsx]аналіз'!$H$3:$H$13</c:f>
              <c:numCache>
                <c:formatCode>General</c:formatCode>
                <c:ptCount val="11"/>
                <c:pt idx="0">
                  <c:v>66.3</c:v>
                </c:pt>
                <c:pt idx="1">
                  <c:v>53.59</c:v>
                </c:pt>
                <c:pt idx="2">
                  <c:v>34.5</c:v>
                </c:pt>
                <c:pt idx="3">
                  <c:v>29.431000000000001</c:v>
                </c:pt>
                <c:pt idx="4">
                  <c:v>27.34</c:v>
                </c:pt>
                <c:pt idx="5">
                  <c:v>31.3</c:v>
                </c:pt>
                <c:pt idx="6">
                  <c:v>26.39</c:v>
                </c:pt>
                <c:pt idx="7">
                  <c:v>20.47</c:v>
                </c:pt>
                <c:pt idx="8">
                  <c:v>19.739999999999998</c:v>
                </c:pt>
                <c:pt idx="9">
                  <c:v>15.81</c:v>
                </c:pt>
                <c:pt idx="10">
                  <c:v>4.59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01-43EA-AB1A-5A542B11E4CC}"/>
            </c:ext>
          </c:extLst>
        </c:ser>
        <c:ser>
          <c:idx val="1"/>
          <c:order val="1"/>
          <c:tx>
            <c:strRef>
              <c:f>'[загальні ставки (2).xlsx]аналіз'!$M$2</c:f>
              <c:strCache>
                <c:ptCount val="1"/>
                <c:pt idx="0">
                  <c:v>Фінансування на одну ставку, тис. грн.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'[загальні ставки (2).xlsx]аналіз'!$B$3:$B$13</c:f>
              <c:strCache>
                <c:ptCount val="11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  <c:pt idx="10">
                  <c:v>К.Ф.</c:v>
                </c:pt>
              </c:strCache>
            </c:strRef>
          </c:cat>
          <c:val>
            <c:numRef>
              <c:f>'[загальні ставки (2).xlsx]аналіз'!$M$3:$M$13</c:f>
              <c:numCache>
                <c:formatCode>0.0</c:formatCode>
                <c:ptCount val="11"/>
                <c:pt idx="0">
                  <c:v>216.8327387631976</c:v>
                </c:pt>
                <c:pt idx="1">
                  <c:v>210.71305112894197</c:v>
                </c:pt>
                <c:pt idx="2">
                  <c:v>222.44747826086956</c:v>
                </c:pt>
                <c:pt idx="3">
                  <c:v>219.75474295810537</c:v>
                </c:pt>
                <c:pt idx="4">
                  <c:v>226.61956839795172</c:v>
                </c:pt>
                <c:pt idx="5">
                  <c:v>195.63022268370605</c:v>
                </c:pt>
                <c:pt idx="6">
                  <c:v>199.89621561197421</c:v>
                </c:pt>
                <c:pt idx="7">
                  <c:v>221.42429360039085</c:v>
                </c:pt>
                <c:pt idx="8">
                  <c:v>224.15201925025332</c:v>
                </c:pt>
                <c:pt idx="9">
                  <c:v>241.92243074003792</c:v>
                </c:pt>
                <c:pt idx="10">
                  <c:v>221.420697167756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01-43EA-AB1A-5A542B11E4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9975824"/>
        <c:axId val="199974992"/>
      </c:barChart>
      <c:catAx>
        <c:axId val="199975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9974992"/>
        <c:crosses val="autoZero"/>
        <c:auto val="1"/>
        <c:lblAlgn val="ctr"/>
        <c:lblOffset val="100"/>
        <c:noMultiLvlLbl val="0"/>
      </c:catAx>
      <c:valAx>
        <c:axId val="199974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9975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833-4261-B22C-D9A12571989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833-4261-B22C-D9A12571989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833-4261-B22C-D9A12571989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833-4261-B22C-D9A12571989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833-4261-B22C-D9A12571989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833-4261-B22C-D9A12571989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3833-4261-B22C-D9A12571989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3833-4261-B22C-D9A12571989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3833-4261-B22C-D9A12571989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3833-4261-B22C-D9A12571989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3833-4261-B22C-D9A125719894}"/>
              </c:ext>
            </c:extLst>
          </c:dPt>
          <c:dLbls>
            <c:dLbl>
              <c:idx val="0"/>
              <c:layout>
                <c:manualLayout>
                  <c:x val="1.1524278215223097E-2"/>
                  <c:y val="-8.8426213221998488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833-4261-B22C-D9A125719894}"/>
                </c:ext>
              </c:extLst>
            </c:dLbl>
            <c:dLbl>
              <c:idx val="1"/>
              <c:layout>
                <c:manualLayout>
                  <c:x val="1.7417979002624571E-2"/>
                  <c:y val="-3.48709419136592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833-4261-B22C-D9A125719894}"/>
                </c:ext>
              </c:extLst>
            </c:dLbl>
            <c:dLbl>
              <c:idx val="2"/>
              <c:layout>
                <c:manualLayout>
                  <c:x val="-1.4499453193350831E-2"/>
                  <c:y val="-1.250547035174889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833-4261-B22C-D9A125719894}"/>
                </c:ext>
              </c:extLst>
            </c:dLbl>
            <c:dLbl>
              <c:idx val="3"/>
              <c:layout>
                <c:manualLayout>
                  <c:x val="1.6573490813648294E-2"/>
                  <c:y val="-1.431930531106073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833-4261-B22C-D9A125719894}"/>
                </c:ext>
              </c:extLst>
            </c:dLbl>
            <c:dLbl>
              <c:idx val="4"/>
              <c:layout>
                <c:manualLayout>
                  <c:x val="4.2750656167979004E-2"/>
                  <c:y val="7.3614400357982631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833-4261-B22C-D9A1257198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'[загальні ставки (2).xlsx]аналіз'!$B$3:$B$13</c:f>
              <c:strCache>
                <c:ptCount val="11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  <c:pt idx="10">
                  <c:v>К.Ф.</c:v>
                </c:pt>
              </c:strCache>
            </c:strRef>
          </c:cat>
          <c:val>
            <c:numRef>
              <c:f>'[загальні ставки (2).xlsx]аналіз'!$K$3:$K$13</c:f>
              <c:numCache>
                <c:formatCode>0</c:formatCode>
                <c:ptCount val="11"/>
                <c:pt idx="0">
                  <c:v>14376010.58</c:v>
                </c:pt>
                <c:pt idx="1">
                  <c:v>11292112.41</c:v>
                </c:pt>
                <c:pt idx="2">
                  <c:v>7674438</c:v>
                </c:pt>
                <c:pt idx="3">
                  <c:v>6467601.8399999999</c:v>
                </c:pt>
                <c:pt idx="4">
                  <c:v>6195779</c:v>
                </c:pt>
                <c:pt idx="5">
                  <c:v>6123225.9699999997</c:v>
                </c:pt>
                <c:pt idx="6">
                  <c:v>5275261.13</c:v>
                </c:pt>
                <c:pt idx="7">
                  <c:v>4532555.29</c:v>
                </c:pt>
                <c:pt idx="8">
                  <c:v>4424760.8600000003</c:v>
                </c:pt>
                <c:pt idx="9">
                  <c:v>3824793.63</c:v>
                </c:pt>
                <c:pt idx="10">
                  <c:v>1016321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3833-4261-B22C-D9A125719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аналіз!$I$2</c:f>
              <c:strCache>
                <c:ptCount val="1"/>
                <c:pt idx="0">
                  <c:v>Загальні ставки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аналіз!$B$3:$B$12</c:f>
              <c:strCache>
                <c:ptCount val="10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</c:strCache>
            </c:strRef>
          </c:cat>
          <c:val>
            <c:numRef>
              <c:f>аналіз!$I$3:$I$12</c:f>
              <c:numCache>
                <c:formatCode>0.0</c:formatCode>
                <c:ptCount val="10"/>
                <c:pt idx="0">
                  <c:v>66.3</c:v>
                </c:pt>
                <c:pt idx="1">
                  <c:v>53.59</c:v>
                </c:pt>
                <c:pt idx="2">
                  <c:v>34.5</c:v>
                </c:pt>
                <c:pt idx="3">
                  <c:v>29.431000000000001</c:v>
                </c:pt>
                <c:pt idx="4">
                  <c:v>27.34</c:v>
                </c:pt>
                <c:pt idx="5">
                  <c:v>31.3</c:v>
                </c:pt>
                <c:pt idx="6">
                  <c:v>26.39</c:v>
                </c:pt>
                <c:pt idx="7">
                  <c:v>20.47</c:v>
                </c:pt>
                <c:pt idx="8">
                  <c:v>19.739999999999998</c:v>
                </c:pt>
                <c:pt idx="9">
                  <c:v>15.81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87-4FB4-8605-EB586144367C}"/>
            </c:ext>
          </c:extLst>
        </c:ser>
        <c:ser>
          <c:idx val="1"/>
          <c:order val="1"/>
          <c:tx>
            <c:strRef>
              <c:f>аналіз!$R$2</c:f>
              <c:strCache>
                <c:ptCount val="1"/>
                <c:pt idx="0">
                  <c:v>Кількість студентів на 1 ставку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аналіз!$B$3:$B$12</c:f>
              <c:strCache>
                <c:ptCount val="10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</c:strCache>
            </c:strRef>
          </c:cat>
          <c:val>
            <c:numRef>
              <c:f>аналіз!$R$3:$R$12</c:f>
              <c:numCache>
                <c:formatCode>0.0</c:formatCode>
                <c:ptCount val="10"/>
                <c:pt idx="0">
                  <c:v>10.726998491704375</c:v>
                </c:pt>
                <c:pt idx="1">
                  <c:v>11.309945885426385</c:v>
                </c:pt>
                <c:pt idx="2">
                  <c:v>7.6289855072463766</c:v>
                </c:pt>
                <c:pt idx="3">
                  <c:v>10.356426896809488</c:v>
                </c:pt>
                <c:pt idx="4">
                  <c:v>15.065837600585224</c:v>
                </c:pt>
                <c:pt idx="5">
                  <c:v>7.5175718849840267</c:v>
                </c:pt>
                <c:pt idx="6">
                  <c:v>9.8408488063660471</c:v>
                </c:pt>
                <c:pt idx="7">
                  <c:v>15.251587689301415</c:v>
                </c:pt>
                <c:pt idx="8">
                  <c:v>14.128672745694024</c:v>
                </c:pt>
                <c:pt idx="9">
                  <c:v>13.795066413662237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87-4FB4-8605-EB58614436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5572351"/>
        <c:axId val="465567775"/>
      </c:barChart>
      <c:catAx>
        <c:axId val="4655723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65567775"/>
        <c:crosses val="autoZero"/>
        <c:auto val="1"/>
        <c:lblAlgn val="ctr"/>
        <c:lblOffset val="100"/>
        <c:noMultiLvlLbl val="0"/>
      </c:catAx>
      <c:valAx>
        <c:axId val="4655677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465572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аналіз!$V$2</c:f>
              <c:strCache>
                <c:ptCount val="1"/>
                <c:pt idx="0">
                  <c:v>студентів на 1 НПП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аналіз!$B$3:$B$12</c:f>
              <c:strCache>
                <c:ptCount val="10"/>
                <c:pt idx="0">
                  <c:v>ФУІФЖ</c:v>
                </c:pt>
                <c:pt idx="1">
                  <c:v>ПФ</c:v>
                </c:pt>
                <c:pt idx="2">
                  <c:v>ФБГЕ</c:v>
                </c:pt>
                <c:pt idx="3">
                  <c:v>ФКНФМ</c:v>
                </c:pt>
                <c:pt idx="4">
                  <c:v>ФЕМ</c:v>
                </c:pt>
                <c:pt idx="5">
                  <c:v>ФКМ</c:v>
                </c:pt>
                <c:pt idx="6">
                  <c:v>МФ</c:v>
                </c:pt>
                <c:pt idx="7">
                  <c:v>ФФВС</c:v>
                </c:pt>
                <c:pt idx="8">
                  <c:v>ІЮФ</c:v>
                </c:pt>
                <c:pt idx="9">
                  <c:v>СПФ</c:v>
                </c:pt>
              </c:strCache>
            </c:strRef>
          </c:cat>
          <c:val>
            <c:numRef>
              <c:f>аналіз!$V$3:$V$12</c:f>
              <c:numCache>
                <c:formatCode>0.0</c:formatCode>
                <c:ptCount val="10"/>
                <c:pt idx="0">
                  <c:v>11.659016393442624</c:v>
                </c:pt>
                <c:pt idx="1">
                  <c:v>10.272881355932205</c:v>
                </c:pt>
                <c:pt idx="2">
                  <c:v>6.4195121951219507</c:v>
                </c:pt>
                <c:pt idx="3">
                  <c:v>7.0883720930232563</c:v>
                </c:pt>
                <c:pt idx="4">
                  <c:v>10.046341463414633</c:v>
                </c:pt>
                <c:pt idx="5">
                  <c:v>5.2288888888888891</c:v>
                </c:pt>
                <c:pt idx="6">
                  <c:v>5.9022727272727273</c:v>
                </c:pt>
                <c:pt idx="7">
                  <c:v>10.406666666666666</c:v>
                </c:pt>
                <c:pt idx="8">
                  <c:v>8.2029411764705884</c:v>
                </c:pt>
                <c:pt idx="9">
                  <c:v>10.385714285714286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AF-4A12-A788-A4344CC128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7542592"/>
        <c:axId val="507541760"/>
      </c:barChart>
      <c:catAx>
        <c:axId val="50754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07541760"/>
        <c:crosses val="autoZero"/>
        <c:auto val="1"/>
        <c:lblAlgn val="ctr"/>
        <c:lblOffset val="100"/>
        <c:noMultiLvlLbl val="0"/>
      </c:catAx>
      <c:valAx>
        <c:axId val="507541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507542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689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338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947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201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428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9507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908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673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261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141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178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432C1-25CF-4A00-AFE8-BE228F5F3E5D}" type="datetimeFigureOut">
              <a:rPr lang="uk-UA" smtClean="0"/>
              <a:t>16.11.2020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43EB1-755F-45E8-ADCD-870BA3EEAA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816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51016"/>
            <a:ext cx="9144000" cy="384968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Аналіз показників навантаження </a:t>
            </a:r>
            <a:br>
              <a:rPr lang="uk-UA" dirty="0" smtClean="0"/>
            </a:br>
            <a:r>
              <a:rPr lang="uk-UA" dirty="0" smtClean="0"/>
              <a:t>2020-2021 </a:t>
            </a:r>
            <a:r>
              <a:rPr lang="uk-UA" dirty="0" err="1" smtClean="0"/>
              <a:t>н.р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02320"/>
            <a:ext cx="9144000" cy="455613"/>
          </a:xfrm>
        </p:spPr>
        <p:txBody>
          <a:bodyPr/>
          <a:lstStyle/>
          <a:p>
            <a:r>
              <a:rPr lang="uk-UA" dirty="0" smtClean="0"/>
              <a:t>16 листопада 2020</a:t>
            </a:r>
            <a:endParaRPr lang="uk-U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5459" y="209061"/>
            <a:ext cx="2325081" cy="2325081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523999" y="4797432"/>
            <a:ext cx="9144000" cy="455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dirty="0"/>
              <a:t>Доповідач: </a:t>
            </a:r>
            <a:r>
              <a:rPr lang="uk-UA" dirty="0" smtClean="0"/>
              <a:t>В.М. Кобець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355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5" y="393700"/>
            <a:ext cx="9215438" cy="706437"/>
          </a:xfrm>
        </p:spPr>
        <p:txBody>
          <a:bodyPr>
            <a:normAutofit fontScale="90000"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ФІНАНСУВАННЯ на </a:t>
            </a:r>
            <a:r>
              <a:rPr lang="ru-RU" sz="2800">
                <a:solidFill>
                  <a:prstClr val="black">
                    <a:lumMod val="65000"/>
                    <a:lumOff val="35000"/>
                  </a:prstClr>
                </a:solidFill>
              </a:rPr>
              <a:t>одну </a:t>
            </a:r>
            <a:r>
              <a:rPr lang="ru-RU" sz="280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ставку</a:t>
            </a:r>
            <a:r>
              <a:rPr lang="ru-RU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, тис. грн.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(</a:t>
            </a: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загальна кількість ставок)</a:t>
            </a: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878929"/>
              </p:ext>
            </p:extLst>
          </p:nvPr>
        </p:nvGraphicFramePr>
        <p:xfrm>
          <a:off x="1514475" y="1395661"/>
          <a:ext cx="9915525" cy="43955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22872">
                  <a:extLst>
                    <a:ext uri="{9D8B030D-6E8A-4147-A177-3AD203B41FA5}">
                      <a16:colId xmlns:a16="http://schemas.microsoft.com/office/drawing/2014/main" val="244644925"/>
                    </a:ext>
                  </a:extLst>
                </a:gridCol>
                <a:gridCol w="5392653">
                  <a:extLst>
                    <a:ext uri="{9D8B030D-6E8A-4147-A177-3AD203B41FA5}">
                      <a16:colId xmlns:a16="http://schemas.microsoft.com/office/drawing/2014/main" val="3250583500"/>
                    </a:ext>
                  </a:extLst>
                </a:gridCol>
              </a:tblGrid>
              <a:tr h="661739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u="none" strike="noStrike" dirty="0">
                          <a:effectLst/>
                        </a:rPr>
                        <a:t>Факультет 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</a:rPr>
                        <a:t>Фінансування на 1 ставку, тис. грн. 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22632970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СПФ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242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982325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ФЕМ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227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397849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ІЮФ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224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251479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ФБГЕ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222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56006141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ФФВС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221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26349535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ФКНФМ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220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49254124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>
                          <a:effectLst/>
                        </a:rPr>
                        <a:t>ФУІФЖ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217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41433313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ПФ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211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074280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МФ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200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229348"/>
                  </a:ext>
                </a:extLst>
              </a:tr>
              <a:tr h="35292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>
                          <a:effectLst/>
                        </a:rPr>
                        <a:t>ФКМ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196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526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47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5" y="322263"/>
            <a:ext cx="9215438" cy="706437"/>
          </a:xfrm>
        </p:spPr>
        <p:txBody>
          <a:bodyPr>
            <a:norm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ФІНАНСУВАННЯ </a:t>
            </a:r>
            <a:r>
              <a:rPr lang="ru-RU" sz="28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факультетів</a:t>
            </a: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, %</a:t>
            </a: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5" name="Диаграмма 1">
            <a:extLst>
              <a:ext uri="{FF2B5EF4-FFF2-40B4-BE49-F238E27FC236}">
                <a16:creationId xmlns:a16="http://schemas.microsoft.com/office/drawing/2014/main" id="{203F54EB-B8E5-4545-9EC5-65FF0FCAB9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4482900"/>
              </p:ext>
            </p:extLst>
          </p:nvPr>
        </p:nvGraphicFramePr>
        <p:xfrm>
          <a:off x="1800224" y="1100138"/>
          <a:ext cx="9701213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71462" y="1930764"/>
            <a:ext cx="2771776" cy="2398350"/>
          </a:xfrm>
        </p:spPr>
        <p:txBody>
          <a:bodyPr>
            <a:normAutofit/>
          </a:bodyPr>
          <a:lstStyle/>
          <a:p>
            <a:r>
              <a:rPr lang="uk-UA" dirty="0" smtClean="0"/>
              <a:t>Фінансування факультетів знаходиться в діапазоні від</a:t>
            </a:r>
          </a:p>
          <a:p>
            <a:r>
              <a:rPr lang="uk-UA" dirty="0" smtClean="0"/>
              <a:t>20% (ФБГЕ)</a:t>
            </a:r>
          </a:p>
          <a:p>
            <a:r>
              <a:rPr lang="uk-UA" dirty="0" smtClean="0"/>
              <a:t>до 5% (СПФ)</a:t>
            </a:r>
          </a:p>
        </p:txBody>
      </p:sp>
    </p:spTree>
    <p:extLst>
      <p:ext uri="{BB962C8B-B14F-4D97-AF65-F5344CB8AC3E}">
        <p14:creationId xmlns:p14="http://schemas.microsoft.com/office/powerpoint/2010/main" val="375643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5" y="536578"/>
            <a:ext cx="9215438" cy="706437"/>
          </a:xfrm>
        </p:spPr>
        <p:txBody>
          <a:bodyPr>
            <a:normAutofit fontScale="90000"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Залежність</a:t>
            </a: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ru-RU" sz="28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кількості</a:t>
            </a: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ru-RU" sz="28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студентів</a:t>
            </a: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на 1 ставку</a:t>
            </a:r>
            <a:b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ru-RU" sz="28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від</a:t>
            </a: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загальної кількості ставок по факультетам</a:t>
            </a: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4162044"/>
              </p:ext>
            </p:extLst>
          </p:nvPr>
        </p:nvGraphicFramePr>
        <p:xfrm>
          <a:off x="985838" y="1357313"/>
          <a:ext cx="10287000" cy="488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665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5" y="465140"/>
            <a:ext cx="9215438" cy="706437"/>
          </a:xfrm>
        </p:spPr>
        <p:txBody>
          <a:bodyPr>
            <a:normAutofit fontScale="90000"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Залежність</a:t>
            </a: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ru-RU" sz="28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кількості</a:t>
            </a: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ru-RU" sz="28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студентів</a:t>
            </a: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на 1 ставку</a:t>
            </a:r>
            <a:b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ru-RU" sz="280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від</a:t>
            </a: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загальної кількості ставок по факультетам</a:t>
            </a: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186614" y="1743079"/>
            <a:ext cx="4657724" cy="4929184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Зі збільшенням кількості ставок по факультетам в середньому зменшується кількість студентів на 1 ставку, що сприяє забезпеченню якості освітнього процесу  </a:t>
            </a:r>
          </a:p>
          <a:p>
            <a:pPr algn="just"/>
            <a:r>
              <a:rPr lang="uk-UA" b="1" dirty="0" smtClean="0"/>
              <a:t>І навпаки</a:t>
            </a:r>
            <a:r>
              <a:rPr lang="uk-UA" dirty="0" smtClean="0"/>
              <a:t>: зі скороченням кількості ставок на факультетах, зростає число студентів на 1 ставку, що зменшує можливості для забезпечення високої якості освітнього процесу</a:t>
            </a:r>
          </a:p>
          <a:p>
            <a:pPr algn="just"/>
            <a:r>
              <a:rPr lang="uk-UA" dirty="0" smtClean="0"/>
              <a:t>Медіана = 11 студентів на 1 ставку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778575"/>
              </p:ext>
            </p:extLst>
          </p:nvPr>
        </p:nvGraphicFramePr>
        <p:xfrm>
          <a:off x="1257299" y="1565277"/>
          <a:ext cx="5700713" cy="4855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7223">
                  <a:extLst>
                    <a:ext uri="{9D8B030D-6E8A-4147-A177-3AD203B41FA5}">
                      <a16:colId xmlns:a16="http://schemas.microsoft.com/office/drawing/2014/main" val="2564263602"/>
                    </a:ext>
                  </a:extLst>
                </a:gridCol>
                <a:gridCol w="3303490">
                  <a:extLst>
                    <a:ext uri="{9D8B030D-6E8A-4147-A177-3AD203B41FA5}">
                      <a16:colId xmlns:a16="http://schemas.microsoft.com/office/drawing/2014/main" val="1708770474"/>
                    </a:ext>
                  </a:extLst>
                </a:gridCol>
              </a:tblGrid>
              <a:tr h="591431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u="none" strike="noStrike" dirty="0">
                          <a:effectLst/>
                        </a:rPr>
                        <a:t>Факультет 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err="1">
                          <a:effectLst/>
                        </a:rPr>
                        <a:t>Кількість</a:t>
                      </a:r>
                      <a:r>
                        <a:rPr lang="ru-RU" sz="2400" b="1" u="none" strike="noStrike" dirty="0">
                          <a:effectLst/>
                        </a:rPr>
                        <a:t> </a:t>
                      </a:r>
                      <a:r>
                        <a:rPr lang="ru-RU" sz="2400" b="1" u="none" strike="noStrike" dirty="0" err="1" smtClean="0">
                          <a:effectLst/>
                        </a:rPr>
                        <a:t>студентів</a:t>
                      </a:r>
                      <a:endParaRPr lang="ru-RU" sz="2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ru-RU" sz="2400" b="1" u="none" strike="noStrike" dirty="0" smtClean="0">
                          <a:effectLst/>
                        </a:rPr>
                        <a:t>на </a:t>
                      </a:r>
                      <a:r>
                        <a:rPr lang="ru-RU" sz="2400" b="1" u="none" strike="noStrike" dirty="0">
                          <a:effectLst/>
                        </a:rPr>
                        <a:t>1 </a:t>
                      </a:r>
                      <a:r>
                        <a:rPr lang="ru-RU" sz="2400" b="1" u="none" strike="noStrike" dirty="0" smtClean="0">
                          <a:effectLst/>
                        </a:rPr>
                        <a:t>ст. (приведений</a:t>
                      </a:r>
                      <a:r>
                        <a:rPr lang="ru-RU" sz="2400" b="1" u="none" strike="noStrike" baseline="0" dirty="0" smtClean="0">
                          <a:effectLst/>
                        </a:rPr>
                        <a:t> контингент</a:t>
                      </a:r>
                      <a:r>
                        <a:rPr lang="ru-RU" sz="2400" b="1" u="none" strike="noStrike" dirty="0" smtClean="0">
                          <a:effectLst/>
                        </a:rPr>
                        <a:t>)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2013278"/>
                  </a:ext>
                </a:extLst>
              </a:tr>
              <a:tr h="30754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ФКМ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7,5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35804447"/>
                  </a:ext>
                </a:extLst>
              </a:tr>
              <a:tr h="30754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ФБГЕ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7,6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70898452"/>
                  </a:ext>
                </a:extLst>
              </a:tr>
              <a:tr h="30754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МФ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9,8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20050003"/>
                  </a:ext>
                </a:extLst>
              </a:tr>
              <a:tr h="39034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ФКНФМ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10,4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40287257"/>
                  </a:ext>
                </a:extLst>
              </a:tr>
              <a:tr h="30754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ФУІФЖ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10,7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895960"/>
                  </a:ext>
                </a:extLst>
              </a:tr>
              <a:tr h="30754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ПФ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11,3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265733"/>
                  </a:ext>
                </a:extLst>
              </a:tr>
              <a:tr h="30754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СПФ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13,8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64467567"/>
                  </a:ext>
                </a:extLst>
              </a:tr>
              <a:tr h="30754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ІЮФ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14,1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47563462"/>
                  </a:ext>
                </a:extLst>
              </a:tr>
              <a:tr h="30754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ФЕМ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15,1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63239290"/>
                  </a:ext>
                </a:extLst>
              </a:tr>
              <a:tr h="307544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ФФВС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u="none" strike="noStrike" dirty="0">
                          <a:effectLst/>
                        </a:rPr>
                        <a:t>15,3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4029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38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5" y="465140"/>
            <a:ext cx="9215438" cy="706437"/>
          </a:xfrm>
        </p:spPr>
        <p:txBody>
          <a:bodyPr>
            <a:norm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Кількість здобувачів вищої освіти на 1 НПП</a:t>
            </a: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14474" y="5272091"/>
            <a:ext cx="5272090" cy="1042984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Середня кількість студентів на 1 НПП в ХДУ = 8,6 студентів</a:t>
            </a:r>
            <a:endParaRPr lang="uk-UA" dirty="0" smtClean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897"/>
              </p:ext>
            </p:extLst>
          </p:nvPr>
        </p:nvGraphicFramePr>
        <p:xfrm>
          <a:off x="1514474" y="1271591"/>
          <a:ext cx="5272089" cy="3800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643650"/>
              </p:ext>
            </p:extLst>
          </p:nvPr>
        </p:nvGraphicFramePr>
        <p:xfrm>
          <a:off x="7572374" y="1371605"/>
          <a:ext cx="4086225" cy="4190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6139">
                  <a:extLst>
                    <a:ext uri="{9D8B030D-6E8A-4147-A177-3AD203B41FA5}">
                      <a16:colId xmlns:a16="http://schemas.microsoft.com/office/drawing/2014/main" val="373182176"/>
                    </a:ext>
                  </a:extLst>
                </a:gridCol>
                <a:gridCol w="2540086">
                  <a:extLst>
                    <a:ext uri="{9D8B030D-6E8A-4147-A177-3AD203B41FA5}">
                      <a16:colId xmlns:a16="http://schemas.microsoft.com/office/drawing/2014/main" val="2828439018"/>
                    </a:ext>
                  </a:extLst>
                </a:gridCol>
              </a:tblGrid>
              <a:tr h="454016"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u="none" strike="noStrike" dirty="0">
                          <a:effectLst/>
                        </a:rPr>
                        <a:t>Факультет 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400" b="1" u="none" strike="noStrike" dirty="0">
                          <a:effectLst/>
                        </a:rPr>
                        <a:t>студентів на 1 НПП</a:t>
                      </a:r>
                      <a:endParaRPr lang="uk-UA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78352281"/>
                  </a:ext>
                </a:extLst>
              </a:tr>
              <a:tr h="29665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ФКМ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5,2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90552341"/>
                  </a:ext>
                </a:extLst>
              </a:tr>
              <a:tr h="29665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МФ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5,9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57095678"/>
                  </a:ext>
                </a:extLst>
              </a:tr>
              <a:tr h="29665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ФБГЕ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6,4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41767632"/>
                  </a:ext>
                </a:extLst>
              </a:tr>
              <a:tr h="376523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ФКНФМ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7,1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16543129"/>
                  </a:ext>
                </a:extLst>
              </a:tr>
              <a:tr h="29665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ІЮФ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8,2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47533487"/>
                  </a:ext>
                </a:extLst>
              </a:tr>
              <a:tr h="29665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ФЕМ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10,0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72037395"/>
                  </a:ext>
                </a:extLst>
              </a:tr>
              <a:tr h="29665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ПФ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10,3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67225659"/>
                  </a:ext>
                </a:extLst>
              </a:tr>
              <a:tr h="29665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СПФ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10,4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84186330"/>
                  </a:ext>
                </a:extLst>
              </a:tr>
              <a:tr h="29665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ФФВС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10,4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36937024"/>
                  </a:ext>
                </a:extLst>
              </a:tr>
              <a:tr h="296655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>
                          <a:effectLst/>
                        </a:rPr>
                        <a:t>ФУІФЖ</a:t>
                      </a:r>
                      <a:endParaRPr lang="uk-UA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400" u="none" strike="noStrike" dirty="0">
                          <a:effectLst/>
                        </a:rPr>
                        <a:t>11,7</a:t>
                      </a:r>
                      <a:endParaRPr lang="uk-UA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81467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6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1" y="2551116"/>
            <a:ext cx="9215438" cy="706437"/>
          </a:xfrm>
        </p:spPr>
        <p:txBody>
          <a:bodyPr>
            <a:norm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uk-UA" sz="36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Дякую за увагу!</a:t>
            </a:r>
            <a:endParaRPr lang="en-US" sz="36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5" y="393700"/>
            <a:ext cx="9144000" cy="706437"/>
          </a:xfrm>
        </p:spPr>
        <p:txBody>
          <a:bodyPr>
            <a:normAutofit fontScale="90000"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Загальна кількість ставо</a:t>
            </a: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к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/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Розмір </a:t>
            </a: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ставки на одного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НПП</a:t>
            </a:r>
            <a:r>
              <a:rPr lang="en-US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/>
            </a:r>
            <a:br>
              <a:rPr lang="en-US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по факультетам</a:t>
            </a:r>
            <a:endParaRPr lang="uk-UA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348711"/>
              </p:ext>
            </p:extLst>
          </p:nvPr>
        </p:nvGraphicFramePr>
        <p:xfrm>
          <a:off x="828675" y="1285874"/>
          <a:ext cx="10758487" cy="53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009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4" y="393700"/>
            <a:ext cx="9586913" cy="706437"/>
          </a:xfrm>
        </p:spPr>
        <p:txBody>
          <a:bodyPr>
            <a:normAutofit fontScale="90000"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Залежність розміру </a:t>
            </a: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ставки на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 НПП від загальної кількості ставок</a:t>
            </a:r>
            <a:b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по факультетам</a:t>
            </a:r>
            <a:endParaRPr lang="uk-UA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211119"/>
              </p:ext>
            </p:extLst>
          </p:nvPr>
        </p:nvGraphicFramePr>
        <p:xfrm>
          <a:off x="1400175" y="1214437"/>
          <a:ext cx="10229850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82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4" y="393700"/>
            <a:ext cx="9586913" cy="706437"/>
          </a:xfrm>
        </p:spPr>
        <p:txBody>
          <a:bodyPr>
            <a:normAutofit fontScale="90000"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Залежність розміру </a:t>
            </a: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ставки на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1 НПП від загальної кількості ставок</a:t>
            </a:r>
            <a:b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по факультетам (продовження)</a:t>
            </a:r>
            <a:endParaRPr lang="uk-UA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524000" y="1514476"/>
            <a:ext cx="9144000" cy="4743458"/>
          </a:xfrm>
        </p:spPr>
        <p:txBody>
          <a:bodyPr/>
          <a:lstStyle/>
          <a:p>
            <a:pPr algn="just"/>
            <a:r>
              <a:rPr lang="uk-UA" dirty="0" smtClean="0"/>
              <a:t>Середній розмір ставки по факультетам (з урахуванням стратегічних ставок) – 32,5 ставки</a:t>
            </a:r>
          </a:p>
          <a:p>
            <a:pPr algn="just"/>
            <a:r>
              <a:rPr lang="uk-UA" dirty="0" smtClean="0"/>
              <a:t>Середній розмір ставок по факультетам (за формулою КМУ) – </a:t>
            </a:r>
            <a:r>
              <a:rPr lang="en-US" dirty="0" smtClean="0"/>
              <a:t>30</a:t>
            </a:r>
            <a:r>
              <a:rPr lang="uk-UA" dirty="0"/>
              <a:t>,</a:t>
            </a:r>
            <a:r>
              <a:rPr lang="uk-UA" dirty="0" smtClean="0"/>
              <a:t>2 ставки</a:t>
            </a:r>
          </a:p>
          <a:p>
            <a:pPr algn="just"/>
            <a:r>
              <a:rPr lang="uk-UA" dirty="0" smtClean="0"/>
              <a:t>Зі збільшенням розміру ставок на факультеті, зростає середня ставка на 1 НПП від 0,6 (МФ) до 1,09 (ФБГЕ)</a:t>
            </a:r>
          </a:p>
          <a:p>
            <a:pPr algn="just"/>
            <a:r>
              <a:rPr lang="uk-UA" dirty="0" smtClean="0"/>
              <a:t>Наявність </a:t>
            </a:r>
            <a:r>
              <a:rPr lang="uk-UA" dirty="0"/>
              <a:t>30 і більше ставок </a:t>
            </a:r>
            <a:r>
              <a:rPr lang="uk-UA" dirty="0" smtClean="0"/>
              <a:t>на факультетах дозволяє формувати навантаження понад 1 ставки на кожного НПП.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646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5" y="536578"/>
            <a:ext cx="9215438" cy="706437"/>
          </a:xfrm>
        </p:spPr>
        <p:txBody>
          <a:bodyPr>
            <a:normAutofit fontScale="90000"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Співвідношення додаткових ставок (%) до їх загальної кількості</a:t>
            </a:r>
            <a:b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по факультетам</a:t>
            </a: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871538" y="1243014"/>
          <a:ext cx="10558462" cy="517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69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5" y="393700"/>
            <a:ext cx="9144000" cy="706437"/>
          </a:xfrm>
        </p:spPr>
        <p:txBody>
          <a:bodyPr>
            <a:normAutofit fontScale="90000"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Кількість годин на 1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ставку</a:t>
            </a:r>
            <a:b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(за формулою КМУ і загальної кількістю </a:t>
            </a: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ставок)</a:t>
            </a: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7817529"/>
              </p:ext>
            </p:extLst>
          </p:nvPr>
        </p:nvGraphicFramePr>
        <p:xfrm>
          <a:off x="700087" y="1228724"/>
          <a:ext cx="11101387" cy="545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5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4" y="393700"/>
            <a:ext cx="9586913" cy="706437"/>
          </a:xfrm>
        </p:spPr>
        <p:txBody>
          <a:bodyPr>
            <a:normAutofit fontScale="90000"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Кількість годин на 1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ставку</a:t>
            </a:r>
            <a:b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(за формулою КМУ </a:t>
            </a: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і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загальної кількістю </a:t>
            </a: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ставок)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372224" y="1757366"/>
            <a:ext cx="4729163" cy="3825147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Середня кількість годин на 1 повну ставку = 448  год.</a:t>
            </a:r>
          </a:p>
          <a:p>
            <a:pPr algn="just"/>
            <a:r>
              <a:rPr lang="uk-UA" dirty="0" smtClean="0"/>
              <a:t>Середня кількість </a:t>
            </a:r>
            <a:r>
              <a:rPr lang="ru-RU" dirty="0" smtClean="0"/>
              <a:t>годин </a:t>
            </a:r>
            <a:r>
              <a:rPr lang="ru-RU" dirty="0"/>
              <a:t>на одну ставку </a:t>
            </a:r>
            <a:r>
              <a:rPr lang="ru-RU" dirty="0" smtClean="0"/>
              <a:t>за формулою КМУ = 481 год.</a:t>
            </a:r>
            <a:endParaRPr lang="uk-UA" dirty="0" smtClean="0"/>
          </a:p>
          <a:p>
            <a:pPr algn="just"/>
            <a:r>
              <a:rPr lang="uk-UA" dirty="0" smtClean="0"/>
              <a:t>Середнє зниження годин на 1 ставку за рахунок додаткового навантаження = 34 год.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077311"/>
              </p:ext>
            </p:extLst>
          </p:nvPr>
        </p:nvGraphicFramePr>
        <p:xfrm>
          <a:off x="1614489" y="1757366"/>
          <a:ext cx="4271962" cy="3825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0633">
                  <a:extLst>
                    <a:ext uri="{9D8B030D-6E8A-4147-A177-3AD203B41FA5}">
                      <a16:colId xmlns:a16="http://schemas.microsoft.com/office/drawing/2014/main" val="896174643"/>
                    </a:ext>
                  </a:extLst>
                </a:gridCol>
                <a:gridCol w="2461329">
                  <a:extLst>
                    <a:ext uri="{9D8B030D-6E8A-4147-A177-3AD203B41FA5}">
                      <a16:colId xmlns:a16="http://schemas.microsoft.com/office/drawing/2014/main" val="3849500648"/>
                    </a:ext>
                  </a:extLst>
                </a:gridCol>
              </a:tblGrid>
              <a:tr h="250199"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b="1" u="none" strike="noStrike" dirty="0">
                          <a:effectLst/>
                        </a:rPr>
                        <a:t>Факультет</a:t>
                      </a:r>
                      <a:endParaRPr lang="uk-UA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b="1" u="none" strike="noStrike" dirty="0">
                          <a:effectLst/>
                        </a:rPr>
                        <a:t>Зменшення годин</a:t>
                      </a:r>
                      <a:endParaRPr lang="uk-UA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49058168"/>
                  </a:ext>
                </a:extLst>
              </a:tr>
              <a:tr h="27104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200" u="none" strike="noStrike" dirty="0">
                          <a:effectLst/>
                        </a:rPr>
                        <a:t>ІЮФ</a:t>
                      </a:r>
                      <a:endParaRPr lang="uk-UA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u="none" strike="noStrike">
                          <a:effectLst/>
                        </a:rPr>
                        <a:t>-155</a:t>
                      </a:r>
                      <a:endParaRPr lang="uk-UA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24967536"/>
                  </a:ext>
                </a:extLst>
              </a:tr>
              <a:tr h="27104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200" u="none" strike="noStrike" dirty="0">
                          <a:effectLst/>
                        </a:rPr>
                        <a:t>МФ</a:t>
                      </a:r>
                      <a:endParaRPr lang="uk-UA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u="none" strike="noStrike" dirty="0">
                          <a:effectLst/>
                        </a:rPr>
                        <a:t>-97</a:t>
                      </a:r>
                      <a:endParaRPr lang="uk-UA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9973174"/>
                  </a:ext>
                </a:extLst>
              </a:tr>
              <a:tr h="27104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200" u="none" strike="noStrike">
                          <a:effectLst/>
                        </a:rPr>
                        <a:t>ФКНФМ</a:t>
                      </a:r>
                      <a:endParaRPr lang="uk-UA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u="none" strike="noStrike" dirty="0">
                          <a:effectLst/>
                        </a:rPr>
                        <a:t>-85</a:t>
                      </a:r>
                      <a:endParaRPr lang="uk-UA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47497607"/>
                  </a:ext>
                </a:extLst>
              </a:tr>
              <a:tr h="39614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200" u="none" strike="noStrike">
                          <a:effectLst/>
                        </a:rPr>
                        <a:t>СПФ</a:t>
                      </a:r>
                      <a:endParaRPr lang="uk-UA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u="none" strike="noStrike" dirty="0">
                          <a:effectLst/>
                        </a:rPr>
                        <a:t>-84</a:t>
                      </a:r>
                      <a:endParaRPr lang="uk-UA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53887041"/>
                  </a:ext>
                </a:extLst>
              </a:tr>
              <a:tr h="27104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200" u="none" strike="noStrike">
                          <a:effectLst/>
                        </a:rPr>
                        <a:t>ФЕМ</a:t>
                      </a:r>
                      <a:endParaRPr lang="uk-UA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u="none" strike="noStrike" dirty="0">
                          <a:effectLst/>
                        </a:rPr>
                        <a:t>-51</a:t>
                      </a:r>
                      <a:endParaRPr lang="uk-UA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69836437"/>
                  </a:ext>
                </a:extLst>
              </a:tr>
              <a:tr h="27104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200" u="none" strike="noStrike">
                          <a:effectLst/>
                        </a:rPr>
                        <a:t>ФКМ</a:t>
                      </a:r>
                      <a:endParaRPr lang="uk-UA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u="none" strike="noStrike" dirty="0">
                          <a:effectLst/>
                        </a:rPr>
                        <a:t>-11</a:t>
                      </a:r>
                      <a:endParaRPr lang="uk-UA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67171454"/>
                  </a:ext>
                </a:extLst>
              </a:tr>
              <a:tr h="27104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200" u="none" strike="noStrike">
                          <a:effectLst/>
                        </a:rPr>
                        <a:t>ФУІФЖ</a:t>
                      </a:r>
                      <a:endParaRPr lang="uk-UA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u="none" strike="noStrike" dirty="0">
                          <a:effectLst/>
                        </a:rPr>
                        <a:t>-10</a:t>
                      </a:r>
                      <a:endParaRPr lang="uk-UA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08781647"/>
                  </a:ext>
                </a:extLst>
              </a:tr>
              <a:tr h="27104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200" u="none" strike="noStrike">
                          <a:effectLst/>
                        </a:rPr>
                        <a:t>ФБГЕ</a:t>
                      </a:r>
                      <a:endParaRPr lang="uk-UA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u="none" strike="noStrike" dirty="0">
                          <a:effectLst/>
                        </a:rPr>
                        <a:t>-9</a:t>
                      </a:r>
                      <a:endParaRPr lang="uk-UA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75835953"/>
                  </a:ext>
                </a:extLst>
              </a:tr>
              <a:tr h="27104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200" u="none" strike="noStrike">
                          <a:effectLst/>
                        </a:rPr>
                        <a:t>ФФВС</a:t>
                      </a:r>
                      <a:endParaRPr lang="uk-UA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u="none" strike="noStrike" dirty="0">
                          <a:effectLst/>
                        </a:rPr>
                        <a:t>-6</a:t>
                      </a:r>
                      <a:endParaRPr lang="uk-UA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02723869"/>
                  </a:ext>
                </a:extLst>
              </a:tr>
              <a:tr h="271048">
                <a:tc>
                  <a:txBody>
                    <a:bodyPr/>
                    <a:lstStyle/>
                    <a:p>
                      <a:pPr algn="ctr" fontAlgn="ctr"/>
                      <a:r>
                        <a:rPr lang="uk-UA" sz="2200" u="none" strike="noStrike">
                          <a:effectLst/>
                        </a:rPr>
                        <a:t>ПФ</a:t>
                      </a:r>
                      <a:endParaRPr lang="uk-UA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200" u="none" strike="noStrike" dirty="0">
                          <a:effectLst/>
                        </a:rPr>
                        <a:t>-3</a:t>
                      </a:r>
                      <a:endParaRPr lang="uk-UA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78365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5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4" y="522292"/>
            <a:ext cx="9686925" cy="706437"/>
          </a:xfrm>
        </p:spPr>
        <p:txBody>
          <a:bodyPr>
            <a:normAutofit fontScale="90000"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Залежність кількості </a:t>
            </a: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годин на 1 ставку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від їх загальної кількості</a:t>
            </a:r>
            <a:b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</a:b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по факультетам</a:t>
            </a: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778214"/>
              </p:ext>
            </p:extLst>
          </p:nvPr>
        </p:nvGraphicFramePr>
        <p:xfrm>
          <a:off x="1057275" y="1611629"/>
          <a:ext cx="10144124" cy="4732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610132" y="3871917"/>
            <a:ext cx="4519205" cy="1428746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/>
              <a:t>Зі збільшенням кількості ставок на факультетах від 15 до 35, зменшується кількість годин на 1 ставку (від 525 до 410 год.)</a:t>
            </a:r>
          </a:p>
        </p:txBody>
      </p:sp>
    </p:spTree>
    <p:extLst>
      <p:ext uri="{BB962C8B-B14F-4D97-AF65-F5344CB8AC3E}">
        <p14:creationId xmlns:p14="http://schemas.microsoft.com/office/powerpoint/2010/main" val="151596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4475" y="393700"/>
            <a:ext cx="9215438" cy="706437"/>
          </a:xfrm>
        </p:spPr>
        <p:txBody>
          <a:bodyPr>
            <a:normAutofit fontScale="90000"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ФІНАНСУВАННЯ на </a:t>
            </a:r>
            <a:r>
              <a:rPr lang="ru-RU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одну ставку, тис. грн. </a:t>
            </a:r>
            <a:r>
              <a:rPr lang="uk-UA" sz="28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(</a:t>
            </a:r>
            <a:r>
              <a:rPr lang="uk-UA" sz="2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загальна кількість ставок)</a:t>
            </a:r>
            <a:endParaRPr lang="en-US" sz="2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036133"/>
              </p:ext>
            </p:extLst>
          </p:nvPr>
        </p:nvGraphicFramePr>
        <p:xfrm>
          <a:off x="955675" y="1223963"/>
          <a:ext cx="10345738" cy="5219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538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527</Words>
  <Application>Microsoft Office PowerPoint</Application>
  <PresentationFormat>Widescreen</PresentationFormat>
  <Paragraphs>126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Аналіз показників навантаження  2020-2021 н.р.  </vt:lpstr>
      <vt:lpstr>Загальна кількість ставок / Розмір ставки на одного НПП по факультетам</vt:lpstr>
      <vt:lpstr>Залежність розміру ставки на 1 НПП від загальної кількості ставок по факультетам</vt:lpstr>
      <vt:lpstr>Залежність розміру ставки на 1 НПП від загальної кількості ставок по факультетам (продовження)</vt:lpstr>
      <vt:lpstr>Співвідношення додаткових ставок (%) до їх загальної кількості по факультетам</vt:lpstr>
      <vt:lpstr>Кількість годин на 1 ставку (за формулою КМУ і загальної кількістю ставок)</vt:lpstr>
      <vt:lpstr>Кількість годин на 1 ставку (за формулою КМУ і загальної кількістю ставок)</vt:lpstr>
      <vt:lpstr>Залежність кількості годин на 1 ставку від їх загальної кількості по факультетам</vt:lpstr>
      <vt:lpstr>ФІНАНСУВАННЯ на одну ставку, тис. грн. (загальна кількість ставок)</vt:lpstr>
      <vt:lpstr>ФІНАНСУВАННЯ на одну ставку, тис. грн. (загальна кількість ставок)</vt:lpstr>
      <vt:lpstr>ФІНАНСУВАННЯ факультетів, %</vt:lpstr>
      <vt:lpstr>Залежність кількості студентів на 1 ставку від загальної кількості ставок по факультетам</vt:lpstr>
      <vt:lpstr>Залежність кількості студентів на 1 ставку від загальної кількості ставок по факультетам</vt:lpstr>
      <vt:lpstr>Кількість здобувачів вищої освіти на 1 НПП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Кобец Виталий Николаевич</dc:creator>
  <cp:lastModifiedBy>Кобец Виталий Николаевич</cp:lastModifiedBy>
  <cp:revision>23</cp:revision>
  <dcterms:created xsi:type="dcterms:W3CDTF">2020-11-12T10:01:29Z</dcterms:created>
  <dcterms:modified xsi:type="dcterms:W3CDTF">2020-11-16T09:48:59Z</dcterms:modified>
</cp:coreProperties>
</file>